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y="5143500" cx="9144000"/>
  <p:notesSz cx="6858000" cy="9144000"/>
  <p:embeddedFontLst>
    <p:embeddedFont>
      <p:font typeface="Anaheim"/>
      <p:regular r:id="rId74"/>
    </p:embeddedFont>
    <p:embeddedFont>
      <p:font typeface="Barlow Condensed ExtraBold"/>
      <p:bold r:id="rId75"/>
      <p:boldItalic r:id="rId76"/>
    </p:embeddedFont>
    <p:embeddedFont>
      <p:font typeface="Overpass Mono"/>
      <p:regular r:id="rId77"/>
      <p:bold r:id="rId78"/>
    </p:embeddedFont>
    <p:embeddedFont>
      <p:font typeface="Fira Code"/>
      <p:regular r:id="rId79"/>
      <p:bold r:id="rId80"/>
    </p:embeddedFont>
    <p:embeddedFont>
      <p:font typeface="Barlow"/>
      <p:regular r:id="rId81"/>
      <p:bold r:id="rId82"/>
      <p:italic r:id="rId83"/>
      <p:boldItalic r:id="rId84"/>
    </p:embeddedFont>
    <p:embeddedFont>
      <p:font typeface="Overpass Mono Medium"/>
      <p:regular r:id="rId85"/>
      <p:bold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Barlow-boldItalic.fntdata"/><Relationship Id="rId83" Type="http://schemas.openxmlformats.org/officeDocument/2006/relationships/font" Target="fonts/Barlow-italic.fntdata"/><Relationship Id="rId42" Type="http://schemas.openxmlformats.org/officeDocument/2006/relationships/slide" Target="slides/slide38.xml"/><Relationship Id="rId86" Type="http://schemas.openxmlformats.org/officeDocument/2006/relationships/font" Target="fonts/OverpassMonoMedium-bold.fntdata"/><Relationship Id="rId41" Type="http://schemas.openxmlformats.org/officeDocument/2006/relationships/slide" Target="slides/slide37.xml"/><Relationship Id="rId85" Type="http://schemas.openxmlformats.org/officeDocument/2006/relationships/font" Target="fonts/OverpassMonoMedium-regular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FiraCode-bold.fntdata"/><Relationship Id="rId82" Type="http://schemas.openxmlformats.org/officeDocument/2006/relationships/font" Target="fonts/Barlow-bold.fntdata"/><Relationship Id="rId81" Type="http://schemas.openxmlformats.org/officeDocument/2006/relationships/font" Target="fonts/Barlow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BarlowCondensedExtraBold-bold.fntdata"/><Relationship Id="rId30" Type="http://schemas.openxmlformats.org/officeDocument/2006/relationships/slide" Target="slides/slide26.xml"/><Relationship Id="rId74" Type="http://schemas.openxmlformats.org/officeDocument/2006/relationships/font" Target="fonts/Anaheim-regular.fntdata"/><Relationship Id="rId33" Type="http://schemas.openxmlformats.org/officeDocument/2006/relationships/slide" Target="slides/slide29.xml"/><Relationship Id="rId77" Type="http://schemas.openxmlformats.org/officeDocument/2006/relationships/font" Target="fonts/OverpassMono-regular.fntdata"/><Relationship Id="rId32" Type="http://schemas.openxmlformats.org/officeDocument/2006/relationships/slide" Target="slides/slide28.xml"/><Relationship Id="rId76" Type="http://schemas.openxmlformats.org/officeDocument/2006/relationships/font" Target="fonts/BarlowCondensedExtraBold-boldItalic.fntdata"/><Relationship Id="rId35" Type="http://schemas.openxmlformats.org/officeDocument/2006/relationships/slide" Target="slides/slide31.xml"/><Relationship Id="rId79" Type="http://schemas.openxmlformats.org/officeDocument/2006/relationships/font" Target="fonts/FiraCode-regular.fntdata"/><Relationship Id="rId34" Type="http://schemas.openxmlformats.org/officeDocument/2006/relationships/slide" Target="slides/slide30.xml"/><Relationship Id="rId78" Type="http://schemas.openxmlformats.org/officeDocument/2006/relationships/font" Target="fonts/OverpassMono-bold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f47bcac4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1f47bcac4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f47bcac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f47bcac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f47bcac4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1f47bcac4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f47bcac4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f47bcac4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f47bcac4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f47bcac4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f47bcac4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1f47bcac4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c4a7f9448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c4a7f9448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f47bcac4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1f47bcac4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1f47bcac4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1f47bcac4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1f47bcac4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1f47bcac4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1f47bcac4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1f47bcac4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f47bcac4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1f47bcac4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1fc9666b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1fc9666b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1fc9666b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1fc9666b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1fc9666b0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1fc9666b0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1fc9666b0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1fc9666b0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fc9666b0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1fc9666b0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1fc9666b0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1fc9666b0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1fc9666b0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1fc9666b0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fc9666b0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1fc9666b0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1fc9666b0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1fc9666b0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1fc9666b0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1fc9666b0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1fc9666b0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1fc9666b0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1fc9666b0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1fc9666b0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1fc9666b0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1fc9666b0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1fc9666b0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1fc9666b0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1fc9666b0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1fc9666b0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20c1c8766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20c1c8766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1fc9666b0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1fc9666b0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1fc9666b0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1fc9666b0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1fc9666b0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1fc9666b0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1fc9666b0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1fc9666b0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1fc9666b0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1fc9666b0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1fc9666b05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1fc9666b0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1fc9666b0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1fc9666b0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1fc9666b0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1fc9666b0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1fc9666b05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1fc9666b05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1fc9666b0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1fc9666b0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20c1c8766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20c1c8766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20c1c8766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20c1c8766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1fc9666b0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1fc9666b0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1fc9666b05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1fc9666b05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20c1c8766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20c1c8766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20c1c8766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20c1c8766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20c1c8766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20c1c8766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f4d22d95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f4d22d9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c86a4ed4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c86a4ed4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f4d22d95c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f4d22d95c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f4d22d95c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1f4d22d95c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20c1c876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20c1c876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20c1c8766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20c1c8766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078aa2d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078aa2d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078aa2d6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078aa2d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078aa2d6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078aa2d6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078aa2d6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078aa2d6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c86a4ed48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c86a4ed48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c86a4ed48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2c86a4ed48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076d69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c076d69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f47bcac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f47bcac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veloper.android.com/jetpack/compose/graphics/images/customiz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eveloper.android.com/jetpack/compose/state" TargetMode="External"/><Relationship Id="rId4" Type="http://schemas.openxmlformats.org/officeDocument/2006/relationships/hyperlink" Target="https://farhan-tanvir.medium.com/stateflow-with-jetpack-compose-7d9c9711c286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eveloper.android.com/jetpack/compose/navigation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7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eveloper.android.com/courses/android-basics-compose/course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“Jetpack Compose - the future of Android Studio?”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#12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Compose Features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XML Approach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7" name="Google Shape;447;p35"/>
          <p:cNvSpPr txBox="1"/>
          <p:nvPr/>
        </p:nvSpPr>
        <p:spPr>
          <a:xfrm>
            <a:off x="1475500" y="1246900"/>
            <a:ext cx="5985300" cy="1246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="@+id/my_button"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="Click me"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1475500" y="2635825"/>
            <a:ext cx="5985300" cy="861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my_button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Handle button click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9" name="Google Shape;449;p35"/>
          <p:cNvSpPr txBox="1"/>
          <p:nvPr/>
        </p:nvSpPr>
        <p:spPr>
          <a:xfrm>
            <a:off x="1475500" y="3497725"/>
            <a:ext cx="40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Mer kod, svårare att underhålla, förvirrande upplägg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Compose Approach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62" name="Google Shape;4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13" y="1644325"/>
            <a:ext cx="4125175" cy="11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6"/>
          <p:cNvSpPr txBox="1"/>
          <p:nvPr/>
        </p:nvSpPr>
        <p:spPr>
          <a:xfrm>
            <a:off x="2545775" y="2795150"/>
            <a:ext cx="408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Mindre veligt, mindre kod, bättre byggnation och deklaration.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Compose Features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6" name="Google Shape;476;p37"/>
          <p:cNvSpPr txBox="1"/>
          <p:nvPr/>
        </p:nvSpPr>
        <p:spPr>
          <a:xfrm>
            <a:off x="620875" y="2129000"/>
            <a:ext cx="5985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State Management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Animationer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Material Design (google guidelines design)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Preview (coding preview)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77" name="Google Shape;4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174" y="2052175"/>
            <a:ext cx="1446600" cy="1446600"/>
          </a:xfrm>
          <a:prstGeom prst="foldedCorner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Who wins?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0" name="Google Shape;490;p38"/>
          <p:cNvSpPr txBox="1"/>
          <p:nvPr/>
        </p:nvSpPr>
        <p:spPr>
          <a:xfrm>
            <a:off x="793225" y="1927950"/>
            <a:ext cx="3195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Xml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används fortfarande, det är inte underlägset.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Företag och privatpersoner använder sig fortfarande av XML via standard Android programmering.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91" name="Google Shape;491;p38"/>
          <p:cNvSpPr txBox="1"/>
          <p:nvPr/>
        </p:nvSpPr>
        <p:spPr>
          <a:xfrm>
            <a:off x="4861450" y="1927938"/>
            <a:ext cx="3195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Compose</a:t>
            </a:r>
            <a:endParaRPr b="1" sz="18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Är nytt och tillkommer med många nya features!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är inte lika använt som XML i dagsläget, men det finns många pionjärer och ‘early adopters’ som kommer framkalla Compose som det ‘framtida verktyget’.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35205" y="3875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"/>
          <p:cNvSpPr/>
          <p:nvPr/>
        </p:nvSpPr>
        <p:spPr>
          <a:xfrm>
            <a:off x="113301" y="1163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/>
          <p:nvPr/>
        </p:nvSpPr>
        <p:spPr>
          <a:xfrm>
            <a:off x="113301" y="593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637171" y="7788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>
            <a:off x="429603" y="2142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 txBox="1"/>
          <p:nvPr>
            <p:ph idx="4294967295" type="title"/>
          </p:nvPr>
        </p:nvSpPr>
        <p:spPr>
          <a:xfrm>
            <a:off x="971300" y="17270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Compose stödjer </a:t>
            </a:r>
            <a:r>
              <a:rPr b="0" lang="en">
                <a:solidFill>
                  <a:schemeClr val="dk2"/>
                </a:solidFill>
              </a:rPr>
              <a:t>inte</a:t>
            </a:r>
            <a:endParaRPr b="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Drag and Drop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4" name="Google Shape;5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250" y="387588"/>
            <a:ext cx="2405762" cy="407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4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518" name="Google Shape;518;p4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519" name="Google Shape;519;p4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4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5" name="Google Shape;525;p4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526" name="Google Shape;526;p4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4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529" name="Google Shape;529;p4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4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532" name="Google Shape;532;p4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4" name="Google Shape;5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535" name="Google Shape;5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Project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2"/>
          <p:cNvSpPr/>
          <p:nvPr/>
        </p:nvSpPr>
        <p:spPr>
          <a:xfrm>
            <a:off x="735205" y="3875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2"/>
          <p:cNvSpPr/>
          <p:nvPr/>
        </p:nvSpPr>
        <p:spPr>
          <a:xfrm>
            <a:off x="113301" y="1163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2"/>
          <p:cNvSpPr/>
          <p:nvPr/>
        </p:nvSpPr>
        <p:spPr>
          <a:xfrm>
            <a:off x="113301" y="593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2"/>
          <p:cNvSpPr/>
          <p:nvPr/>
        </p:nvSpPr>
        <p:spPr>
          <a:xfrm>
            <a:off x="637171" y="7788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/>
          <p:nvPr/>
        </p:nvSpPr>
        <p:spPr>
          <a:xfrm>
            <a:off x="429603" y="2142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205" y="152400"/>
            <a:ext cx="6478260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42"/>
          <p:cNvCxnSpPr/>
          <p:nvPr/>
        </p:nvCxnSpPr>
        <p:spPr>
          <a:xfrm>
            <a:off x="3227950" y="2071175"/>
            <a:ext cx="892500" cy="848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42"/>
          <p:cNvCxnSpPr/>
          <p:nvPr/>
        </p:nvCxnSpPr>
        <p:spPr>
          <a:xfrm flipH="1">
            <a:off x="7590550" y="2875400"/>
            <a:ext cx="925500" cy="319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3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3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3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3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Time Setup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67" name="Google Shape;5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900"/>
            <a:ext cx="2642801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3"/>
          <p:cNvSpPr txBox="1"/>
          <p:nvPr/>
        </p:nvSpPr>
        <p:spPr>
          <a:xfrm>
            <a:off x="3723700" y="2456750"/>
            <a:ext cx="366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Kommer ta en stund för den att ladda ner och hämta senaste!</a:t>
            </a:r>
            <a:endParaRPr sz="19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082975" y="2163475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Modifiers, Layouts &amp; Coding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Compose?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Project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4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4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4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4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4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4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4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Structure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1" name="Google Shape;5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25" y="1527775"/>
            <a:ext cx="4492325" cy="34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4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5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5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5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5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5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Structure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5" name="Google Shape;595;p45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96" name="Google Shape;5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0375"/>
            <a:ext cx="8839199" cy="2816636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5"/>
          <p:cNvSpPr txBox="1"/>
          <p:nvPr/>
        </p:nvSpPr>
        <p:spPr>
          <a:xfrm>
            <a:off x="207825" y="170410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Appens Färger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6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Structure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0" name="Google Shape;610;p46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11" name="Google Shape;6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7975"/>
            <a:ext cx="8741361" cy="306312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6"/>
          <p:cNvSpPr txBox="1"/>
          <p:nvPr/>
        </p:nvSpPr>
        <p:spPr>
          <a:xfrm>
            <a:off x="207825" y="1527775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Former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7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7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7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7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7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7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7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Structure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5" name="Google Shape;625;p47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26" name="Google Shape;6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0" y="1187040"/>
            <a:ext cx="8742302" cy="384216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7"/>
          <p:cNvSpPr txBox="1"/>
          <p:nvPr/>
        </p:nvSpPr>
        <p:spPr>
          <a:xfrm>
            <a:off x="200850" y="768063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Ljus / Mörk tema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8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8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Structure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0" name="Google Shape;640;p48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41" name="Google Shape;641;p48"/>
          <p:cNvSpPr txBox="1"/>
          <p:nvPr/>
        </p:nvSpPr>
        <p:spPr>
          <a:xfrm>
            <a:off x="200850" y="1609738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Typsnitt AKA Fonts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42" name="Google Shape;6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0375"/>
            <a:ext cx="8839201" cy="286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9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9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9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9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9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9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9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5" name="Google Shape;655;p49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6" name="Google Shape;656;p49"/>
          <p:cNvSpPr txBox="1"/>
          <p:nvPr/>
        </p:nvSpPr>
        <p:spPr>
          <a:xfrm>
            <a:off x="663000" y="1267700"/>
            <a:ext cx="7741200" cy="36171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MainActivity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ComponentActivity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setContent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Demo12Theme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A surface container using the 'background' color from the theme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Surface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modifier 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Modifier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fillMaxSize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color 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MaterialTheme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"Android"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0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0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0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0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0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0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9" name="Google Shape;669;p50"/>
          <p:cNvSpPr txBox="1"/>
          <p:nvPr/>
        </p:nvSpPr>
        <p:spPr>
          <a:xfrm>
            <a:off x="663000" y="1267700"/>
            <a:ext cx="7741200" cy="25860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setContent </a:t>
            </a:r>
            <a:r>
              <a:rPr lang="en" sz="13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Demo12Theme </a:t>
            </a:r>
            <a:r>
              <a:rPr lang="en" sz="13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endParaRPr i="1" sz="13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Surface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modifier =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Modifier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fillMaxSize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color =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MaterialTheme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endParaRPr sz="13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3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"Android"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3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3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70" name="Google Shape;670;p50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671" name="Google Shape;671;p50"/>
          <p:cNvCxnSpPr/>
          <p:nvPr/>
        </p:nvCxnSpPr>
        <p:spPr>
          <a:xfrm flipH="1" rot="10800000">
            <a:off x="4312225" y="2587225"/>
            <a:ext cx="457200" cy="11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50"/>
          <p:cNvCxnSpPr/>
          <p:nvPr/>
        </p:nvCxnSpPr>
        <p:spPr>
          <a:xfrm>
            <a:off x="3449775" y="2545775"/>
            <a:ext cx="303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50"/>
          <p:cNvSpPr txBox="1"/>
          <p:nvPr/>
        </p:nvSpPr>
        <p:spPr>
          <a:xfrm>
            <a:off x="727375" y="3958925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Denna färg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1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1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1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1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1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1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1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1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6" name="Google Shape;686;p51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87" name="Google Shape;687;p51"/>
          <p:cNvSpPr txBox="1"/>
          <p:nvPr/>
        </p:nvSpPr>
        <p:spPr>
          <a:xfrm>
            <a:off x="1579350" y="2033100"/>
            <a:ext cx="5985300" cy="1154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"Hello </a:t>
            </a:r>
            <a:r>
              <a:rPr lang="en" sz="1200">
                <a:solidFill>
                  <a:srgbClr val="2BBAC5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!"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2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2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2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2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2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2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2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0" name="Google Shape;700;p52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01" name="Google Shape;701;p52"/>
          <p:cNvSpPr txBox="1"/>
          <p:nvPr/>
        </p:nvSpPr>
        <p:spPr>
          <a:xfrm>
            <a:off x="1579350" y="1527775"/>
            <a:ext cx="5985300" cy="1154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"Hello </a:t>
            </a:r>
            <a:r>
              <a:rPr lang="en" sz="1200">
                <a:solidFill>
                  <a:srgbClr val="2BBAC5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!"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02" name="Google Shape;702;p52"/>
          <p:cNvSpPr txBox="1"/>
          <p:nvPr/>
        </p:nvSpPr>
        <p:spPr>
          <a:xfrm>
            <a:off x="1579350" y="2787300"/>
            <a:ext cx="5985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@Composable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är byggstenarna inom Compose.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Dessa ska främst fokusera på byggnation av UI.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Composable funktioner/lambda kan också innehålla enkel funktionalitet och bearbeta data.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Best practice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är att försöka hålla dessa till UI och låta dem vara så koncisa och enkla som möjligt.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3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3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3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3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3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3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3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3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5" name="Google Shape;715;p53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16" name="Google Shape;716;p53"/>
          <p:cNvSpPr txBox="1"/>
          <p:nvPr/>
        </p:nvSpPr>
        <p:spPr>
          <a:xfrm>
            <a:off x="1579350" y="2033100"/>
            <a:ext cx="5985300" cy="1662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@Preview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showBackground =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DefaultPreview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Demo12Theme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"Android"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4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4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4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4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4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4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4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4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9" name="Google Shape;729;p54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30" name="Google Shape;730;p54"/>
          <p:cNvSpPr txBox="1"/>
          <p:nvPr/>
        </p:nvSpPr>
        <p:spPr>
          <a:xfrm>
            <a:off x="1579350" y="2033100"/>
            <a:ext cx="5985300" cy="1662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@Preview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showBackground =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DefaultPreview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Demo12Theme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"Android"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31" name="Google Shape;731;p54"/>
          <p:cNvCxnSpPr/>
          <p:nvPr/>
        </p:nvCxnSpPr>
        <p:spPr>
          <a:xfrm flipH="1">
            <a:off x="3189875" y="2649675"/>
            <a:ext cx="1870500" cy="23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54"/>
          <p:cNvSpPr txBox="1"/>
          <p:nvPr/>
        </p:nvSpPr>
        <p:spPr>
          <a:xfrm>
            <a:off x="5133100" y="2441875"/>
            <a:ext cx="23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Vår funktion från tidigare!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5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5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5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5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5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5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5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5" name="Google Shape;745;p55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6" name="Google Shape;746;p55"/>
          <p:cNvSpPr txBox="1"/>
          <p:nvPr/>
        </p:nvSpPr>
        <p:spPr>
          <a:xfrm>
            <a:off x="1579350" y="2033100"/>
            <a:ext cx="5985300" cy="1662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@Preview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showBackground =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DefaultPreview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Demo12Theme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"Android"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7" name="Google Shape;747;p55"/>
          <p:cNvSpPr txBox="1"/>
          <p:nvPr/>
        </p:nvSpPr>
        <p:spPr>
          <a:xfrm>
            <a:off x="1600200" y="3678375"/>
            <a:ext cx="59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Hur ska vi kunna se design om vi inte kan köra drag’n’drop?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@Preview()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tillåter oss att se detta utan att starta appen!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48" name="Google Shape;748;p55"/>
          <p:cNvCxnSpPr/>
          <p:nvPr/>
        </p:nvCxnSpPr>
        <p:spPr>
          <a:xfrm>
            <a:off x="862450" y="1641775"/>
            <a:ext cx="8313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6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6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6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6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6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6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6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6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1" name="Google Shape;761;p56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62" name="Google Shape;7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892" y="2020675"/>
            <a:ext cx="4913330" cy="228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56"/>
          <p:cNvCxnSpPr/>
          <p:nvPr/>
        </p:nvCxnSpPr>
        <p:spPr>
          <a:xfrm flipH="1" rot="10800000">
            <a:off x="810500" y="2815825"/>
            <a:ext cx="14028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56"/>
          <p:cNvSpPr txBox="1"/>
          <p:nvPr/>
        </p:nvSpPr>
        <p:spPr>
          <a:xfrm>
            <a:off x="1800250" y="4305300"/>
            <a:ext cx="32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Preview om ni vill visa upp design!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250" y="1582450"/>
            <a:ext cx="5492396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6" name="Google Shape;766;p56"/>
          <p:cNvCxnSpPr/>
          <p:nvPr/>
        </p:nvCxnSpPr>
        <p:spPr>
          <a:xfrm flipH="1">
            <a:off x="6016250" y="1018300"/>
            <a:ext cx="436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7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7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7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7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7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9" name="Google Shape;779;p57"/>
          <p:cNvSpPr txBox="1"/>
          <p:nvPr/>
        </p:nvSpPr>
        <p:spPr>
          <a:xfrm>
            <a:off x="152400" y="39405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Koda och få resultat: LIVE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80" name="Google Shape;7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0375"/>
            <a:ext cx="8839204" cy="1860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57"/>
          <p:cNvCxnSpPr/>
          <p:nvPr/>
        </p:nvCxnSpPr>
        <p:spPr>
          <a:xfrm>
            <a:off x="6847600" y="1267700"/>
            <a:ext cx="820800" cy="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8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8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8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8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8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8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8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8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Shortcut!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4" name="Google Shape;794;p58"/>
          <p:cNvSpPr txBox="1"/>
          <p:nvPr/>
        </p:nvSpPr>
        <p:spPr>
          <a:xfrm>
            <a:off x="4998000" y="15277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95" name="Google Shape;7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250"/>
            <a:ext cx="8839199" cy="130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9056"/>
            <a:ext cx="3810000" cy="196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58"/>
          <p:cNvCxnSpPr>
            <a:endCxn id="796" idx="0"/>
          </p:cNvCxnSpPr>
          <p:nvPr/>
        </p:nvCxnSpPr>
        <p:spPr>
          <a:xfrm>
            <a:off x="1049400" y="1942956"/>
            <a:ext cx="1008000" cy="10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9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9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9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9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9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9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9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9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Shortcut!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0" name="Google Shape;810;p59"/>
          <p:cNvSpPr txBox="1"/>
          <p:nvPr/>
        </p:nvSpPr>
        <p:spPr>
          <a:xfrm>
            <a:off x="103900" y="1979575"/>
            <a:ext cx="3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596F"/>
                </a:solidFill>
                <a:latin typeface="Anaheim"/>
                <a:ea typeface="Anaheim"/>
                <a:cs typeface="Anaheim"/>
                <a:sym typeface="Anaheim"/>
              </a:rPr>
              <a:t>Två Composable Komponenter skapar problem!</a:t>
            </a:r>
            <a:endParaRPr b="1">
              <a:solidFill>
                <a:srgbClr val="EF596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11" name="Google Shape;811;p59"/>
          <p:cNvPicPr preferRelativeResize="0"/>
          <p:nvPr/>
        </p:nvPicPr>
        <p:blipFill rotWithShape="1">
          <a:blip r:embed="rId3">
            <a:alphaModFix/>
          </a:blip>
          <a:srcRect b="0" l="0" r="68132" t="0"/>
          <a:stretch/>
        </p:blipFill>
        <p:spPr>
          <a:xfrm>
            <a:off x="18375" y="2379775"/>
            <a:ext cx="3784699" cy="225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59"/>
          <p:cNvCxnSpPr>
            <a:stCxn id="811" idx="3"/>
            <a:endCxn id="813" idx="1"/>
          </p:cNvCxnSpPr>
          <p:nvPr/>
        </p:nvCxnSpPr>
        <p:spPr>
          <a:xfrm flipH="1" rot="10800000">
            <a:off x="3803074" y="3319975"/>
            <a:ext cx="19848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3" name="Google Shape;813;p59"/>
          <p:cNvPicPr preferRelativeResize="0"/>
          <p:nvPr/>
        </p:nvPicPr>
        <p:blipFill rotWithShape="1">
          <a:blip r:embed="rId3">
            <a:alphaModFix/>
          </a:blip>
          <a:srcRect b="17844" l="68132" r="0" t="0"/>
          <a:stretch/>
        </p:blipFill>
        <p:spPr>
          <a:xfrm>
            <a:off x="5787750" y="2608500"/>
            <a:ext cx="2913976" cy="14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0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60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0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0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0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0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0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0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Problems…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26" name="Google Shape;8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50" y="1373732"/>
            <a:ext cx="63627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1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Modifiers,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&amp; Coding</a:t>
            </a:r>
            <a:endParaRPr/>
          </a:p>
        </p:txBody>
      </p:sp>
      <p:sp>
        <p:nvSpPr>
          <p:cNvPr id="832" name="Google Shape;832;p61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Layouts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3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3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3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3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3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3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3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3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0" name="Google Shape;850;p63"/>
          <p:cNvSpPr txBox="1"/>
          <p:nvPr/>
        </p:nvSpPr>
        <p:spPr>
          <a:xfrm>
            <a:off x="616800" y="2015825"/>
            <a:ext cx="7647600" cy="1431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painter =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painterResource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id =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drawable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ic_launcher_background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contentDescription = </a:t>
            </a:r>
            <a:r>
              <a:rPr lang="en" sz="13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"Template"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contentScale =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ContentScale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Crop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51" name="Google Shape;851;p63"/>
          <p:cNvSpPr txBox="1"/>
          <p:nvPr/>
        </p:nvSpPr>
        <p:spPr>
          <a:xfrm>
            <a:off x="633850" y="3480950"/>
            <a:ext cx="5985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19A66"/>
                </a:solidFill>
                <a:latin typeface="Anaheim"/>
                <a:ea typeface="Anaheim"/>
                <a:cs typeface="Anaheim"/>
                <a:sym typeface="Anaheim"/>
              </a:rPr>
              <a:t>painter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= Image Location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19A66"/>
                </a:solidFill>
                <a:latin typeface="Anaheim"/>
                <a:ea typeface="Anaheim"/>
                <a:cs typeface="Anaheim"/>
                <a:sym typeface="Anaheim"/>
              </a:rPr>
              <a:t>contentDescription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= Beskrivning av bilden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19A66"/>
                </a:solidFill>
                <a:latin typeface="Anaheim"/>
                <a:ea typeface="Anaheim"/>
                <a:cs typeface="Anaheim"/>
                <a:sym typeface="Anaheim"/>
              </a:rPr>
              <a:t>contentScale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= Bildförhållande 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AKA </a:t>
            </a:r>
            <a:r>
              <a:rPr i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Aspect Ratio</a:t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More here: </a:t>
            </a:r>
            <a:r>
              <a:rPr i="1" lang="en" sz="12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https://developer.android.com/jetpack/compose/graphics/images/customize</a:t>
            </a:r>
            <a:r>
              <a:rPr i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Jetpack Compose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4"/>
          <p:cNvSpPr/>
          <p:nvPr/>
        </p:nvSpPr>
        <p:spPr>
          <a:xfrm>
            <a:off x="101422" y="1669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4"/>
          <p:cNvSpPr/>
          <p:nvPr/>
        </p:nvSpPr>
        <p:spPr>
          <a:xfrm>
            <a:off x="8514355" y="4567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64"/>
          <p:cNvSpPr/>
          <p:nvPr/>
        </p:nvSpPr>
        <p:spPr>
          <a:xfrm>
            <a:off x="-14099" y="460080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4"/>
          <p:cNvSpPr/>
          <p:nvPr/>
        </p:nvSpPr>
        <p:spPr>
          <a:xfrm>
            <a:off x="7892451" y="4773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4"/>
          <p:cNvSpPr/>
          <p:nvPr/>
        </p:nvSpPr>
        <p:spPr>
          <a:xfrm>
            <a:off x="8416321" y="4958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4"/>
          <p:cNvSpPr/>
          <p:nvPr/>
        </p:nvSpPr>
        <p:spPr>
          <a:xfrm>
            <a:off x="302203" y="46986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4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Layouts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63" name="Google Shape;8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75" y="933457"/>
            <a:ext cx="70866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4"/>
          <p:cNvSpPr/>
          <p:nvPr/>
        </p:nvSpPr>
        <p:spPr>
          <a:xfrm>
            <a:off x="8296773" y="125408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5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65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5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Column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72" name="Google Shape;8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1675"/>
            <a:ext cx="5743236" cy="4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675" y="2971325"/>
            <a:ext cx="3010150" cy="14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65"/>
          <p:cNvSpPr/>
          <p:nvPr/>
        </p:nvSpPr>
        <p:spPr>
          <a:xfrm>
            <a:off x="8321097" y="161609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5"/>
          <p:cNvSpPr/>
          <p:nvPr/>
        </p:nvSpPr>
        <p:spPr>
          <a:xfrm>
            <a:off x="7090998" y="494883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5"/>
          <p:cNvSpPr/>
          <p:nvPr/>
        </p:nvSpPr>
        <p:spPr>
          <a:xfrm>
            <a:off x="8213722" y="947859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6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6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6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6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6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6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6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6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Row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89" name="Google Shape;8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2930"/>
            <a:ext cx="9144000" cy="163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6"/>
          <p:cNvPicPr preferRelativeResize="0"/>
          <p:nvPr/>
        </p:nvPicPr>
        <p:blipFill rotWithShape="1">
          <a:blip r:embed="rId4">
            <a:alphaModFix/>
          </a:blip>
          <a:srcRect b="39261" l="29330" r="33133" t="20361"/>
          <a:stretch/>
        </p:blipFill>
        <p:spPr>
          <a:xfrm>
            <a:off x="3241963" y="1028725"/>
            <a:ext cx="2660075" cy="1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7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7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7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7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7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7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7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7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Box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3" name="Google Shape;9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7582"/>
            <a:ext cx="8839204" cy="2749303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7"/>
          <p:cNvSpPr txBox="1"/>
          <p:nvPr/>
        </p:nvSpPr>
        <p:spPr>
          <a:xfrm>
            <a:off x="103900" y="1607375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596F"/>
                </a:solidFill>
                <a:latin typeface="Anaheim"/>
                <a:ea typeface="Anaheim"/>
                <a:cs typeface="Anaheim"/>
                <a:sym typeface="Anaheim"/>
              </a:rPr>
              <a:t>Vart tog texten vägen?</a:t>
            </a:r>
            <a:endParaRPr>
              <a:solidFill>
                <a:srgbClr val="EF596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8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8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8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8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8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8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8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8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Box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17" name="Google Shape;9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9608"/>
            <a:ext cx="9144003" cy="318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8"/>
          <p:cNvPicPr preferRelativeResize="0"/>
          <p:nvPr/>
        </p:nvPicPr>
        <p:blipFill rotWithShape="1">
          <a:blip r:embed="rId4">
            <a:alphaModFix/>
          </a:blip>
          <a:srcRect b="30497" l="66424" r="4983" t="11785"/>
          <a:stretch/>
        </p:blipFill>
        <p:spPr>
          <a:xfrm>
            <a:off x="1111850" y="558313"/>
            <a:ext cx="2026224" cy="18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9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9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9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9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9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9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9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EXAMPLES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31" name="Google Shape;9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25" y="999657"/>
            <a:ext cx="8425311" cy="399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0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70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70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70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70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70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70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70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EXAMPLES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44" name="Google Shape;9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50" y="999657"/>
            <a:ext cx="7946842" cy="3991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7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Modifiers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2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2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2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72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72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72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2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2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Modifier.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62" name="Google Shape;9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9657"/>
            <a:ext cx="8839201" cy="389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3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3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3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3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3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3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73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3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Modifier.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75" name="Google Shape;9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850" y="1683328"/>
            <a:ext cx="3778300" cy="12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Compose löser följande problem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Boilerplate kod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Komplexa layouts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State management (inbyggda viewModel metoder)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Testande av UI komponenter är enklare</a:t>
            </a:r>
            <a:endParaRPr sz="1700"/>
          </a:p>
        </p:txBody>
      </p:sp>
      <p:sp>
        <p:nvSpPr>
          <p:cNvPr id="378" name="Google Shape;378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038" y="1984078"/>
            <a:ext cx="2448216" cy="26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60277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4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4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4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4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74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74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4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4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EXAMPLES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88" name="Google Shape;9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9657"/>
            <a:ext cx="8839200" cy="2403300"/>
          </a:xfrm>
          <a:prstGeom prst="cube">
            <a:avLst>
              <a:gd fmla="val 776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5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5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5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5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5"/>
          <p:cNvSpPr/>
          <p:nvPr/>
        </p:nvSpPr>
        <p:spPr>
          <a:xfrm>
            <a:off x="7840501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5"/>
          <p:cNvSpPr/>
          <p:nvPr/>
        </p:nvSpPr>
        <p:spPr>
          <a:xfrm>
            <a:off x="8364371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5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5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EXAMPLES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01" name="Google Shape;10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9657"/>
            <a:ext cx="8839200" cy="3120600"/>
          </a:xfrm>
          <a:prstGeom prst="cube">
            <a:avLst>
              <a:gd fmla="val 59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6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6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6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6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6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6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EXAMPLES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2" name="Google Shape;1012;p76"/>
          <p:cNvSpPr txBox="1"/>
          <p:nvPr/>
        </p:nvSpPr>
        <p:spPr>
          <a:xfrm>
            <a:off x="338600" y="847250"/>
            <a:ext cx="8375100" cy="4079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@Preview</a:t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Test2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modifier 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Modifier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fillMaxSize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verticalArrangement 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Arrangement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horizontalAlignment 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Alignment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CenterHorizontally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"First item"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modifier 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Modifier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dp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"Second item"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modifier 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Modifier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dp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"Third item"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modifier 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Modifier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dp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13" name="Google Shape;10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551" y="385000"/>
            <a:ext cx="2125751" cy="447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7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ViewModel?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8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8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78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78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8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8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ViewModel?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9" name="Google Shape;1029;p78"/>
          <p:cNvSpPr txBox="1"/>
          <p:nvPr/>
        </p:nvSpPr>
        <p:spPr>
          <a:xfrm>
            <a:off x="1260800" y="1509750"/>
            <a:ext cx="5985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BBAC5"/>
                </a:solidFill>
              </a:rPr>
              <a:t>R</a:t>
            </a:r>
            <a:r>
              <a:rPr lang="en">
                <a:solidFill>
                  <a:srgbClr val="2BBAC5"/>
                </a:solidFill>
              </a:rPr>
              <a:t>emember Approach </a:t>
            </a:r>
            <a:endParaRPr>
              <a:solidFill>
                <a:srgbClr val="2BBAC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https://developer.android.com/jetpack/compose/state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BAC5"/>
                </a:solidFill>
                <a:latin typeface="Anaheim"/>
                <a:ea typeface="Anaheim"/>
                <a:cs typeface="Anaheim"/>
                <a:sym typeface="Anaheim"/>
              </a:rPr>
              <a:t>ViewModel Approach</a:t>
            </a:r>
            <a:endParaRPr b="1">
              <a:solidFill>
                <a:srgbClr val="2BBAC5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https://farhan-tanvir.medium.com/stateflow-with-jetpack-compose-7d9c9711c286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9"/>
          <p:cNvSpPr/>
          <p:nvPr/>
        </p:nvSpPr>
        <p:spPr>
          <a:xfrm>
            <a:off x="6119725" y="2772075"/>
            <a:ext cx="1494300" cy="1104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5" name="Google Shape;1035;p79"/>
          <p:cNvSpPr/>
          <p:nvPr/>
        </p:nvSpPr>
        <p:spPr>
          <a:xfrm>
            <a:off x="1353550" y="2772075"/>
            <a:ext cx="1494300" cy="1104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6" name="Google Shape;1036;p79"/>
          <p:cNvSpPr/>
          <p:nvPr/>
        </p:nvSpPr>
        <p:spPr>
          <a:xfrm>
            <a:off x="3444250" y="2036550"/>
            <a:ext cx="1927476" cy="2533842"/>
          </a:xfrm>
          <a:prstGeom prst="lightningBolt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37" name="Google Shape;1037;p79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9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9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9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9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9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</a:t>
            </a:r>
            <a:r>
              <a:rPr lang="en">
                <a:solidFill>
                  <a:schemeClr val="dk2"/>
                </a:solidFill>
              </a:rPr>
              <a:t>emember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</a:t>
            </a:r>
            <a:r>
              <a:rPr lang="en">
                <a:solidFill>
                  <a:schemeClr val="dk2"/>
                </a:solidFill>
              </a:rPr>
              <a:t>emember by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3" name="Google Shape;1043;p79"/>
          <p:cNvSpPr/>
          <p:nvPr/>
        </p:nvSpPr>
        <p:spPr>
          <a:xfrm>
            <a:off x="1201950" y="2598775"/>
            <a:ext cx="1494300" cy="1104600"/>
          </a:xfrm>
          <a:prstGeom prst="foldedCorner">
            <a:avLst>
              <a:gd fmla="val 16667" name="adj"/>
            </a:avLst>
          </a:prstGeom>
          <a:solidFill>
            <a:srgbClr val="2BBAC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naheim"/>
                <a:ea typeface="Anaheim"/>
                <a:cs typeface="Anaheim"/>
                <a:sym typeface="Anaheim"/>
              </a:rPr>
              <a:t>remember</a:t>
            </a:r>
            <a:endParaRPr b="1" sz="21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4" name="Google Shape;1044;p79"/>
          <p:cNvSpPr/>
          <p:nvPr/>
        </p:nvSpPr>
        <p:spPr>
          <a:xfrm>
            <a:off x="5929100" y="2598775"/>
            <a:ext cx="1494300" cy="1104600"/>
          </a:xfrm>
          <a:prstGeom prst="foldedCorner">
            <a:avLst>
              <a:gd fmla="val 16667" name="adj"/>
            </a:avLst>
          </a:prstGeom>
          <a:solidFill>
            <a:srgbClr val="D55FD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naheim"/>
                <a:ea typeface="Anaheim"/>
                <a:cs typeface="Anaheim"/>
                <a:sym typeface="Anaheim"/>
              </a:rPr>
              <a:t>b</a:t>
            </a:r>
            <a:r>
              <a:rPr b="1" lang="en" sz="2100">
                <a:latin typeface="Anaheim"/>
                <a:ea typeface="Anaheim"/>
                <a:cs typeface="Anaheim"/>
                <a:sym typeface="Anaheim"/>
              </a:rPr>
              <a:t>y</a:t>
            </a:r>
            <a:endParaRPr b="1" sz="21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naheim"/>
                <a:ea typeface="Anaheim"/>
                <a:cs typeface="Anaheim"/>
                <a:sym typeface="Anaheim"/>
              </a:rPr>
              <a:t>remember</a:t>
            </a:r>
            <a:endParaRPr b="1" sz="21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5" name="Google Shape;1045;p79"/>
          <p:cNvSpPr/>
          <p:nvPr/>
        </p:nvSpPr>
        <p:spPr>
          <a:xfrm>
            <a:off x="3291850" y="1938300"/>
            <a:ext cx="1927476" cy="2533842"/>
          </a:xfrm>
          <a:prstGeom prst="lightningBol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46" name="Google Shape;1046;p79"/>
          <p:cNvCxnSpPr/>
          <p:nvPr/>
        </p:nvCxnSpPr>
        <p:spPr>
          <a:xfrm flipH="1">
            <a:off x="4706450" y="1862500"/>
            <a:ext cx="2166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79"/>
          <p:cNvCxnSpPr/>
          <p:nvPr/>
        </p:nvCxnSpPr>
        <p:spPr>
          <a:xfrm flipH="1">
            <a:off x="5241725" y="2253125"/>
            <a:ext cx="2166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79"/>
          <p:cNvCxnSpPr/>
          <p:nvPr/>
        </p:nvCxnSpPr>
        <p:spPr>
          <a:xfrm flipH="1">
            <a:off x="4706450" y="2404025"/>
            <a:ext cx="2166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79"/>
          <p:cNvCxnSpPr/>
          <p:nvPr/>
        </p:nvCxnSpPr>
        <p:spPr>
          <a:xfrm flipH="1">
            <a:off x="3823200" y="3843300"/>
            <a:ext cx="2166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79"/>
          <p:cNvCxnSpPr/>
          <p:nvPr/>
        </p:nvCxnSpPr>
        <p:spPr>
          <a:xfrm flipH="1">
            <a:off x="4235500" y="4146600"/>
            <a:ext cx="2166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79"/>
          <p:cNvCxnSpPr/>
          <p:nvPr/>
        </p:nvCxnSpPr>
        <p:spPr>
          <a:xfrm flipH="1">
            <a:off x="3700225" y="4297500"/>
            <a:ext cx="2166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0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80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80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80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80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80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Rotation?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61AFEF"/>
                </a:solidFill>
              </a:rPr>
              <a:t>LifeCycle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2" name="Google Shape;1062;p80"/>
          <p:cNvSpPr txBox="1"/>
          <p:nvPr/>
        </p:nvSpPr>
        <p:spPr>
          <a:xfrm>
            <a:off x="2953200" y="2209000"/>
            <a:ext cx="32376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Använd ViewModel, RememberSaveable eller Flow: CollectAsStateWithLifecycle</a:t>
            </a:r>
            <a:endParaRPr b="1" sz="18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Om ni vill bevara genom livscykels förändringar </a:t>
            </a:r>
            <a:endParaRPr b="1" sz="18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1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81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81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81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81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81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Remember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61AFEF"/>
                </a:solidFill>
              </a:rPr>
              <a:t>Example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3" name="Google Shape;1073;p81"/>
          <p:cNvSpPr txBox="1"/>
          <p:nvPr/>
        </p:nvSpPr>
        <p:spPr>
          <a:xfrm>
            <a:off x="443950" y="1710900"/>
            <a:ext cx="5100300" cy="2662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countState =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remember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mutableStateOf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Composable function that displays the current count and provides buttons to increment and decrement it</a:t>
            </a:r>
            <a:endParaRPr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Column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"Count: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onClick = </a:t>
            </a: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++ </a:t>
            </a: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6E7E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"Increment"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6E7E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onClick = </a:t>
            </a: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6E7E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"Decrement"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E7ED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6E7E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74" name="Google Shape;1074;p81"/>
          <p:cNvSpPr txBox="1"/>
          <p:nvPr/>
        </p:nvSpPr>
        <p:spPr>
          <a:xfrm>
            <a:off x="5674100" y="1851650"/>
            <a:ext cx="32376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När ska vi använda detta?</a:t>
            </a:r>
            <a:endParaRPr b="1" sz="18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Enkel Variabel (int, boolean, string etc..)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Är inte ett objekt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Tjänar väldigt lite men får ut ‘performance’ av detta.</a:t>
            </a:r>
            <a:endParaRPr i="1"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2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82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82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82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82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82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Remember By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61AFEF"/>
                </a:solidFill>
              </a:rPr>
              <a:t>Example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5" name="Google Shape;1085;p82"/>
          <p:cNvSpPr txBox="1"/>
          <p:nvPr/>
        </p:nvSpPr>
        <p:spPr>
          <a:xfrm>
            <a:off x="270700" y="1710900"/>
            <a:ext cx="5273700" cy="2893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countState </a:t>
            </a:r>
            <a:r>
              <a:rPr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 sz="1100">
                <a:solidFill>
                  <a:srgbClr val="6BB38A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remember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mutableStateOf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100">
                <a:solidFill>
                  <a:srgbClr val="FFC66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CounterState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Composable function that displays the current count and provides buttons to increment and decrement it</a:t>
            </a:r>
            <a:endParaRPr sz="11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BB38A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Column </a:t>
            </a: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"Count: 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countState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.count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onClick = </a:t>
            </a: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countState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.increment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6E7ED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BB38A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"Increment"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6E7ED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onClick = </a:t>
            </a: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countState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.decrement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6E7ED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BB38A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"Decrement"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E7ED9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6E7ED9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6" name="Google Shape;1086;p82"/>
          <p:cNvSpPr txBox="1"/>
          <p:nvPr/>
        </p:nvSpPr>
        <p:spPr>
          <a:xfrm>
            <a:off x="5674100" y="1851650"/>
            <a:ext cx="32376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När ska vi använda detta?</a:t>
            </a:r>
            <a:endParaRPr b="1" sz="18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Är ett objekt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Objektet innehåller logik (business logic) 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du behöver sköta hur objektet hanteras av egen ‘custom logic’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Tjänar väldigt lite men får ut ‘performance’ av detta.</a:t>
            </a:r>
            <a:endParaRPr i="1"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3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Compose?</a:t>
            </a:r>
            <a:endParaRPr/>
          </a:p>
        </p:txBody>
      </p:sp>
      <p:sp>
        <p:nvSpPr>
          <p:cNvPr id="391" name="Google Shape;391;p30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4"/>
          <p:cNvSpPr/>
          <p:nvPr/>
        </p:nvSpPr>
        <p:spPr>
          <a:xfrm>
            <a:off x="153348" y="-92792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4"/>
          <p:cNvSpPr/>
          <p:nvPr/>
        </p:nvSpPr>
        <p:spPr>
          <a:xfrm>
            <a:off x="-3" y="3212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84"/>
          <p:cNvSpPr/>
          <p:nvPr/>
        </p:nvSpPr>
        <p:spPr>
          <a:xfrm>
            <a:off x="8462405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84"/>
          <p:cNvSpPr/>
          <p:nvPr/>
        </p:nvSpPr>
        <p:spPr>
          <a:xfrm>
            <a:off x="7840501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84"/>
          <p:cNvSpPr/>
          <p:nvPr/>
        </p:nvSpPr>
        <p:spPr>
          <a:xfrm>
            <a:off x="8156803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84"/>
          <p:cNvSpPr txBox="1"/>
          <p:nvPr>
            <p:ph idx="4294967295" type="title"/>
          </p:nvPr>
        </p:nvSpPr>
        <p:spPr>
          <a:xfrm>
            <a:off x="2862513" y="802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Navigation…?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2" name="Google Shape;1102;p84"/>
          <p:cNvSpPr txBox="1"/>
          <p:nvPr/>
        </p:nvSpPr>
        <p:spPr>
          <a:xfrm>
            <a:off x="2438700" y="1215725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https://developer.android.com/jetpack/compose/navigation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5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108" name="Google Shape;1108;p85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6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114" name="Google Shape;1114;p86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86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86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86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6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86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6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86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6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86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86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86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86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86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86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6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6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6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6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86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6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86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86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86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86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86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6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86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86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6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86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86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86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86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86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86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86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86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86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6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6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6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6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86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86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86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86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86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86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86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86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86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86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6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86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86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6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6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2" name="Google Shape;1172;p86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173" name="Google Shape;1173;p86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174" name="Google Shape;1174;p86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6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176" name="Google Shape;1176;p86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87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Jetpack Compose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När det kommer till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‘state handling’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så rekommenderar de att vi istället använder oss utav </a:t>
            </a:r>
            <a:r>
              <a:rPr lang="en" sz="1600">
                <a:solidFill>
                  <a:srgbClr val="FFFFF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‘rememberBySaveable’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för att bevara state istället för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Varför är detta ett problem?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Mer uppgifter </a:t>
            </a:r>
            <a:r>
              <a:rPr b="1" lang="en" sz="1600" u="sng">
                <a:solidFill>
                  <a:schemeClr val="hlink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https://developer.android.com/courses/android-basics-compose/course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2" name="Google Shape;1182;p8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88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188" name="Google Shape;1188;p88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89" name="Google Shape;1189;p88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90" name="Google Shape;1190;p88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91" name="Google Shape;1191;p88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192" name="Google Shape;1192;p88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93" name="Google Shape;1193;p88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94" name="Google Shape;1194;p88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195" name="Google Shape;1195;p88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8"/>
          <p:cNvSpPr txBox="1"/>
          <p:nvPr/>
        </p:nvSpPr>
        <p:spPr>
          <a:xfrm>
            <a:off x="802375" y="246950"/>
            <a:ext cx="4680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Lektion_12_uppgifter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BAC5"/>
                </a:solidFill>
                <a:latin typeface="Fira Code"/>
                <a:ea typeface="Fira Code"/>
                <a:cs typeface="Fira Code"/>
                <a:sym typeface="Fira Code"/>
              </a:rPr>
              <a:t>	-</a:t>
            </a:r>
            <a:r>
              <a:rPr i="1" lang="en" sz="1200">
                <a:solidFill>
                  <a:srgbClr val="2BBAC5"/>
                </a:solidFill>
                <a:latin typeface="Fira Code"/>
                <a:ea typeface="Fira Code"/>
                <a:cs typeface="Fira Code"/>
                <a:sym typeface="Fira Code"/>
              </a:rPr>
              <a:t>Skapa ett Jetpack Compose projekt</a:t>
            </a:r>
            <a:r>
              <a:rPr lang="en" sz="1200">
                <a:solidFill>
                  <a:srgbClr val="2BBAC5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197" name="Google Shape;1197;p88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198" name="Google Shape;1198;p88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99" name="Google Shape;1199;p88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00" name="Google Shape;1200;p88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01" name="Google Shape;1201;p88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202" name="Google Shape;1202;p88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03" name="Google Shape;1203;p88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04" name="Google Shape;1204;p88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05" name="Google Shape;1205;p88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06" name="Google Shape;1206;p88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88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88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8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10" name="Google Shape;1210;p88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211" name="Google Shape;1211;p88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2" name="Google Shape;1212;p88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89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218" name="Google Shape;1218;p89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19" name="Google Shape;1219;p89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20" name="Google Shape;1220;p89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21" name="Google Shape;1221;p89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222" name="Google Shape;1222;p89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23" name="Google Shape;1223;p89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24" name="Google Shape;1224;p89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25" name="Google Shape;1225;p89"/>
          <p:cNvSpPr/>
          <p:nvPr/>
        </p:nvSpPr>
        <p:spPr>
          <a:xfrm>
            <a:off x="236600" y="236600"/>
            <a:ext cx="58836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89"/>
          <p:cNvSpPr txBox="1"/>
          <p:nvPr/>
        </p:nvSpPr>
        <p:spPr>
          <a:xfrm>
            <a:off x="871105" y="246950"/>
            <a:ext cx="52491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‘composable’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function.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Skriv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‘comp’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 en 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‘button’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med en ‘onClick’ som visar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u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pp en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‘snackbar’</a:t>
            </a:r>
            <a:endParaRPr sz="1200">
              <a:solidFill>
                <a:srgbClr val="D55FDE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</a:t>
            </a:r>
            <a:b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9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   fun </a:t>
            </a:r>
            <a:r>
              <a:rPr lang="en" sz="9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DisplaySnack</a:t>
            </a: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onClick = 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9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}</a:t>
            </a: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227" name="Google Shape;1227;p89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228" name="Google Shape;1228;p89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29" name="Google Shape;1229;p89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30" name="Google Shape;1230;p89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31" name="Google Shape;1231;p89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232" name="Google Shape;1232;p89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33" name="Google Shape;1233;p89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34" name="Google Shape;1234;p89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35" name="Google Shape;1235;p89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36" name="Google Shape;1236;p89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89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89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89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0" name="Google Shape;1240;p89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241" name="Google Shape;1241;p89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89"/>
          <p:cNvSpPr txBox="1"/>
          <p:nvPr/>
        </p:nvSpPr>
        <p:spPr>
          <a:xfrm>
            <a:off x="6264975" y="3310375"/>
            <a:ext cx="28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Övning ger färdighet, börja enkelt med variabler!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90"/>
          <p:cNvSpPr/>
          <p:nvPr/>
        </p:nvSpPr>
        <p:spPr>
          <a:xfrm>
            <a:off x="5735775" y="3241975"/>
            <a:ext cx="3138000" cy="1470900"/>
          </a:xfrm>
          <a:prstGeom prst="rect">
            <a:avLst/>
          </a:prstGeom>
          <a:solidFill>
            <a:srgbClr val="BBBBBB"/>
          </a:solidFill>
          <a:ln cap="flat" cmpd="sng" w="2857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8" name="Google Shape;1248;p90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249" name="Google Shape;1249;p90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50" name="Google Shape;1250;p90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51" name="Google Shape;1251;p90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52" name="Google Shape;1252;p90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253" name="Google Shape;1253;p90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54" name="Google Shape;1254;p90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55" name="Google Shape;1255;p90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56" name="Google Shape;1256;p90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90"/>
          <p:cNvSpPr txBox="1"/>
          <p:nvPr/>
        </p:nvSpPr>
        <p:spPr>
          <a:xfrm>
            <a:off x="802375" y="246950"/>
            <a:ext cx="4680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Med dina kunskaper, försök efterlikna bilden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Glöm inte att tänka på hur saker ligger!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HINT - Glöm inte…</a:t>
            </a:r>
            <a:endParaRPr b="1"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Column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Box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Row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258" name="Google Shape;1258;p90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259" name="Google Shape;1259;p90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60" name="Google Shape;1260;p90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61" name="Google Shape;1261;p90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62" name="Google Shape;1262;p90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263" name="Google Shape;1263;p90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64" name="Google Shape;1264;p90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65" name="Google Shape;1265;p90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66" name="Google Shape;1266;p90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67" name="Google Shape;1267;p90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90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90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90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1" name="Google Shape;1271;p90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272" name="Google Shape;1272;p90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73" name="Google Shape;1273;p90"/>
          <p:cNvGrpSpPr/>
          <p:nvPr/>
        </p:nvGrpSpPr>
        <p:grpSpPr>
          <a:xfrm>
            <a:off x="5942875" y="3480975"/>
            <a:ext cx="935249" cy="984790"/>
            <a:chOff x="5964375" y="2857500"/>
            <a:chExt cx="1668300" cy="1743300"/>
          </a:xfrm>
        </p:grpSpPr>
        <p:sp>
          <p:nvSpPr>
            <p:cNvPr id="1274" name="Google Shape;1274;p90"/>
            <p:cNvSpPr/>
            <p:nvPr/>
          </p:nvSpPr>
          <p:spPr>
            <a:xfrm>
              <a:off x="5964375" y="2857500"/>
              <a:ext cx="1668300" cy="174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5" name="Google Shape;1275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3362" y="3093988"/>
              <a:ext cx="1270323" cy="1270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6" name="Google Shape;1276;p90"/>
            <p:cNvSpPr/>
            <p:nvPr/>
          </p:nvSpPr>
          <p:spPr>
            <a:xfrm>
              <a:off x="7158075" y="4143600"/>
              <a:ext cx="474600" cy="4572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7" name="Google Shape;1277;p90"/>
          <p:cNvSpPr txBox="1"/>
          <p:nvPr/>
        </p:nvSpPr>
        <p:spPr>
          <a:xfrm>
            <a:off x="7117700" y="3377125"/>
            <a:ext cx="152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naheim"/>
                <a:ea typeface="Anaheim"/>
                <a:cs typeface="Anaheim"/>
                <a:sym typeface="Anaheim"/>
              </a:rPr>
              <a:t>Kelvin</a:t>
            </a:r>
            <a:endParaRPr b="1" sz="18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Anaheim"/>
                <a:ea typeface="Anaheim"/>
                <a:cs typeface="Anaheim"/>
                <a:sym typeface="Anaheim"/>
              </a:rPr>
              <a:t>Dedicated Android Developer, I am now open for work!</a:t>
            </a:r>
            <a:endParaRPr i="1"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2" name="Google Shape;1282;p91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283" name="Google Shape;1283;p91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4" name="Google Shape;1284;p91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5" name="Google Shape;1285;p91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86" name="Google Shape;1286;p91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287" name="Google Shape;1287;p91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8" name="Google Shape;1288;p91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9" name="Google Shape;1289;p91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90" name="Google Shape;1290;p91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91"/>
          <p:cNvSpPr txBox="1"/>
          <p:nvPr/>
        </p:nvSpPr>
        <p:spPr>
          <a:xfrm>
            <a:off x="802375" y="246950"/>
            <a:ext cx="4680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#4–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variabel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Tilldela en ‘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by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rememeber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’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med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‘mutableStateOf’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Försök nu uppdatera värdet via en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‘</a:t>
            </a:r>
            <a:r>
              <a:rPr lang="en" sz="1200">
                <a:solidFill>
                  <a:srgbClr val="D19A66"/>
                </a:solidFill>
                <a:latin typeface="Fira Code"/>
                <a:ea typeface="Fira Code"/>
                <a:cs typeface="Fira Code"/>
                <a:sym typeface="Fira Code"/>
              </a:rPr>
              <a:t>onClick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’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Gör detta för: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Boolean, Int, String.. Märker du något?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MutableStateOf kan ibland vilja ha en t.ex mutableIntState! Då kan man behöva skriva t.ex counter.value++ istället för bara counter++ 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292" name="Google Shape;1292;p91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293" name="Google Shape;1293;p91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4" name="Google Shape;1294;p91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5" name="Google Shape;1295;p91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96" name="Google Shape;1296;p91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297" name="Google Shape;1297;p91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8" name="Google Shape;1298;p91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99" name="Google Shape;1299;p91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00" name="Google Shape;1300;p91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01" name="Google Shape;1301;p91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91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1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1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#4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05" name="Google Shape;1305;p91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06" name="Google Shape;1306;p91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92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312" name="Google Shape;1312;p92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3" name="Google Shape;1313;p92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4" name="Google Shape;1314;p92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15" name="Google Shape;1315;p92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316" name="Google Shape;1316;p92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7" name="Google Shape;1317;p92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8" name="Google Shape;1318;p92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19" name="Google Shape;1319;p92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2"/>
          <p:cNvSpPr txBox="1"/>
          <p:nvPr/>
        </p:nvSpPr>
        <p:spPr>
          <a:xfrm>
            <a:off x="802375" y="246950"/>
            <a:ext cx="4680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#5–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Gör nu samma sak, men skapa istället ett objekt från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klass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som heter ‘</a:t>
            </a:r>
            <a:r>
              <a:rPr lang="en" sz="1200">
                <a:solidFill>
                  <a:srgbClr val="E5C07B"/>
                </a:solidFill>
                <a:latin typeface="Fira Code"/>
                <a:ea typeface="Fira Code"/>
                <a:cs typeface="Fira Code"/>
                <a:sym typeface="Fira Code"/>
              </a:rPr>
              <a:t>counter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’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Prova nu göra samma sak men med en lista!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MutableState kan också vara objekt! 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321" name="Google Shape;1321;p92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322" name="Google Shape;1322;p92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23" name="Google Shape;1323;p92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24" name="Google Shape;1324;p92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25" name="Google Shape;1325;p92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326" name="Google Shape;1326;p92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27" name="Google Shape;1327;p92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28" name="Google Shape;1328;p92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29" name="Google Shape;1329;p92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30" name="Google Shape;1330;p92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92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92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2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#5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34" name="Google Shape;1334;p92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35" name="Google Shape;1335;p92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9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41" name="Google Shape;1341;p9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93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Dåtid &amp; Nutid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/>
          <p:nvPr/>
        </p:nvSpPr>
        <p:spPr>
          <a:xfrm>
            <a:off x="4753775" y="3723725"/>
            <a:ext cx="1713000" cy="28734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2"/>
          <p:cNvSpPr/>
          <p:nvPr/>
        </p:nvSpPr>
        <p:spPr>
          <a:xfrm>
            <a:off x="4572000" y="2203375"/>
            <a:ext cx="3272100" cy="172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Release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1" name="Google Shape;411;p32"/>
          <p:cNvSpPr txBox="1"/>
          <p:nvPr/>
        </p:nvSpPr>
        <p:spPr>
          <a:xfrm>
            <a:off x="3069038" y="1714125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2021 släpptes jetpack Compose 1.0 som ‘Stable Release’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12" name="Google Shape;4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874" y="2721175"/>
            <a:ext cx="2106175" cy="7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/>
          <p:nvPr/>
        </p:nvSpPr>
        <p:spPr>
          <a:xfrm>
            <a:off x="4753775" y="3723725"/>
            <a:ext cx="1713000" cy="28734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/>
          <p:nvPr/>
        </p:nvSpPr>
        <p:spPr>
          <a:xfrm>
            <a:off x="4572000" y="2203375"/>
            <a:ext cx="3272100" cy="172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Release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3069038" y="1714125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Idag Existerar 1.4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594900" y="1949975"/>
            <a:ext cx="2710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Tidigt stadie oavsett om det är 1.4 Stable.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Mycket som har ändrats och kommer förändras. </a:t>
            </a: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Design är något som många utvecklare måste lära om.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29" name="Google Shape;4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264" y="2457700"/>
            <a:ext cx="2109561" cy="1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